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9" r:id="rId2"/>
    <p:sldId id="260" r:id="rId3"/>
    <p:sldId id="261" r:id="rId4"/>
    <p:sldId id="256" r:id="rId5"/>
    <p:sldId id="257" r:id="rId6"/>
    <p:sldId id="273" r:id="rId7"/>
    <p:sldId id="258" r:id="rId8"/>
    <p:sldId id="262" r:id="rId9"/>
    <p:sldId id="265" r:id="rId10"/>
    <p:sldId id="266" r:id="rId11"/>
    <p:sldId id="267" r:id="rId12"/>
    <p:sldId id="268" r:id="rId13"/>
    <p:sldId id="274" r:id="rId14"/>
    <p:sldId id="270" r:id="rId15"/>
    <p:sldId id="271" r:id="rId16"/>
    <p:sldId id="272" r:id="rId17"/>
  </p:sldIdLst>
  <p:sldSz cx="9144000" cy="6858000" type="screen4x3"/>
  <p:notesSz cx="6858000" cy="9144000"/>
  <p:defaultTextStyle>
    <a:defPPr>
      <a:defRPr lang="th-TH"/>
    </a:defPPr>
    <a:lvl1pPr marL="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3084" y="-1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ภาพนิ่ง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ชื่อเรื่องรอง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 smtClean="0"/>
              <a:t>คลิกเพื่อแก้ไขลักษณะชื่อเรื่องรองต้นแบบ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29792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59011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แนวตั้ง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แนวตั้ง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40590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43522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870468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259789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4" name="ตัวแทนเนื้อหา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5" name="ตัวแทนข้อความ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6" name="ตัวแทนเนื้อหา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7" name="ตัวแทนวันที่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8" name="ตัวแทนท้ายกระดา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ตัวแทนหมายเลขภาพนิ่ง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047145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วันที่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4" name="ตัวแทนท้ายกระดา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ตัวแทนหมายเลขภาพนิ่ง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746532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วันที่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3" name="ตัวแทนท้ายกระดา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ตัวแทนหมายเลขภาพนิ่ง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17582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140324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รูปภาพ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h-TH"/>
          </a:p>
        </p:txBody>
      </p:sp>
      <p:sp>
        <p:nvSpPr>
          <p:cNvPr id="4" name="ตัวแทนข้อความ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</p:txBody>
      </p:sp>
      <p:sp>
        <p:nvSpPr>
          <p:cNvPr id="5" name="ตัวแทนวันที่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6" name="ตัวแทนท้ายกระดา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ตัวแทนหมายเลขภาพนิ่ง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070941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ตัวแทนชื่อเรื่อง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 smtClean="0"/>
              <a:t>คลิกเพื่อแก้ไขลักษณะชื่อเรื่องต้นแบบ</a:t>
            </a:r>
            <a:endParaRPr lang="th-TH"/>
          </a:p>
        </p:txBody>
      </p:sp>
      <p:sp>
        <p:nvSpPr>
          <p:cNvPr id="3" name="ตัวแทนข้อความ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 smtClean="0"/>
              <a:t>คลิกเพื่อแก้ไขลักษณะของข้อความต้นแบบ</a:t>
            </a:r>
          </a:p>
          <a:p>
            <a:pPr lvl="1"/>
            <a:r>
              <a:rPr lang="th-TH" smtClean="0"/>
              <a:t>ระดับที่สอง</a:t>
            </a:r>
          </a:p>
          <a:p>
            <a:pPr lvl="2"/>
            <a:r>
              <a:rPr lang="th-TH" smtClean="0"/>
              <a:t>ระดับที่สาม</a:t>
            </a:r>
          </a:p>
          <a:p>
            <a:pPr lvl="3"/>
            <a:r>
              <a:rPr lang="th-TH" smtClean="0"/>
              <a:t>ระดับที่สี่</a:t>
            </a:r>
          </a:p>
          <a:p>
            <a:pPr lvl="4"/>
            <a:r>
              <a:rPr lang="th-TH" smtClean="0"/>
              <a:t>ระดับที่ห้า</a:t>
            </a:r>
            <a:endParaRPr lang="th-TH"/>
          </a:p>
        </p:txBody>
      </p:sp>
      <p:sp>
        <p:nvSpPr>
          <p:cNvPr id="4" name="ตัวแทนวันที่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33CA65-CC59-44E4-A0D5-90817060EDDE}" type="datetimeFigureOut">
              <a:rPr lang="th-TH" smtClean="0"/>
              <a:t>13/06/66</a:t>
            </a:fld>
            <a:endParaRPr lang="th-TH"/>
          </a:p>
        </p:txBody>
      </p:sp>
      <p:sp>
        <p:nvSpPr>
          <p:cNvPr id="5" name="ตัวแทนท้ายกระดา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ตัวแทนหมายเลขภาพนิ่ง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6767C-1C99-45A4-818F-030DDB1F2D17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01764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h-TH"/>
      </a:defPPr>
      <a:lvl1pPr marL="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H SarabunPSK" pitchFamily="34" charset="-34"/>
                <a:cs typeface="TH SarabunPSK" pitchFamily="34" charset="-34"/>
              </a:rPr>
              <a:t>Pentaho</a:t>
            </a:r>
            <a:endParaRPr lang="en-US" dirty="0"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>
          <a:xfrm>
            <a:off x="467544" y="1310034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เป็น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ซอฟแวร์ที่เข้าไปช่วยด้านการวิเคราะห์ข้อมูลทางธุรกิจในหน่วยงาน ซึ่งช่วยให้ผู้ใช้งาน 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สามารถนำข้อมูล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ที่มีอยู่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แล้วนำมาใช้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ให้เกิด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ประโยชน์</a:t>
            </a:r>
          </a:p>
          <a:p>
            <a:pPr marL="0" indent="0">
              <a:buNone/>
            </a:pP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โดย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การดึงข้อมูลจากหลากหลายที่ หลากหลาย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แหล่งนำมาผ่าน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ขั้นตอนกระบวนการจัดเก็บที่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ถูกต้อง</a:t>
            </a:r>
            <a:endParaRPr lang="en-US" dirty="0"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427369"/>
            <a:ext cx="5834063" cy="29575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471184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755576" y="188640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b="1" dirty="0" err="1">
                <a:latin typeface="TH SarabunPSK" pitchFamily="34" charset="-34"/>
                <a:cs typeface="TH SarabunPSK" pitchFamily="34" charset="-34"/>
              </a:rPr>
              <a:t>Pentaho</a:t>
            </a:r>
            <a:r>
              <a:rPr lang="en-US" sz="3600" b="1" dirty="0">
                <a:latin typeface="TH SarabunPSK" pitchFamily="34" charset="-34"/>
                <a:cs typeface="TH SarabunPSK" pitchFamily="34" charset="-34"/>
              </a:rPr>
              <a:t> Schema Workbench (Cube)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69" t="25747" r="29914" b="18315"/>
          <a:stretch/>
        </p:blipFill>
        <p:spPr bwMode="auto">
          <a:xfrm>
            <a:off x="1331640" y="1324682"/>
            <a:ext cx="6696744" cy="5200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1736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th-TH" b="1" dirty="0"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Cube 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สร้าง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ขึ้นเพื่อการวิเคราะห์และรายงานข้อมูลในรูปแบบมิติ (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Dimensional) 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ซึ่งอาจเรียกว่า 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Data Cube 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หรือ 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OLAP Cube (Online Analytical Processing Cube) 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66" t="30192" r="24224" b="24291"/>
          <a:stretch/>
        </p:blipFill>
        <p:spPr bwMode="auto">
          <a:xfrm>
            <a:off x="1691680" y="3212976"/>
            <a:ext cx="6552728" cy="3238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63843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832048" y="260648"/>
            <a:ext cx="7772400" cy="2304256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dirty="0" smtClean="0">
                <a:latin typeface="TH SarabunPSK" pitchFamily="34" charset="-34"/>
                <a:cs typeface="TH SarabunPSK" pitchFamily="34" charset="-34"/>
              </a:rPr>
              <a:t>Cube </a:t>
            </a:r>
            <a:r>
              <a:rPr lang="th-TH" sz="3600" dirty="0">
                <a:latin typeface="TH SarabunPSK" pitchFamily="34" charset="-34"/>
                <a:cs typeface="TH SarabunPSK" pitchFamily="34" charset="-34"/>
              </a:rPr>
              <a:t>ใช้ในการสร้างโมเดลข้อมูลที่เรียงลำดับเป็นรูปแบบมิติ โดยประกอบด้วย </a:t>
            </a:r>
            <a:r>
              <a:rPr lang="en-US" sz="3600" dirty="0">
                <a:latin typeface="TH SarabunPSK" pitchFamily="34" charset="-34"/>
                <a:cs typeface="TH SarabunPSK" pitchFamily="34" charset="-34"/>
              </a:rPr>
              <a:t>Dimension (</a:t>
            </a:r>
            <a:r>
              <a:rPr lang="th-TH" sz="3600" dirty="0">
                <a:latin typeface="TH SarabunPSK" pitchFamily="34" charset="-34"/>
                <a:cs typeface="TH SarabunPSK" pitchFamily="34" charset="-34"/>
              </a:rPr>
              <a:t>มิติ) และ </a:t>
            </a:r>
            <a:r>
              <a:rPr lang="en-US" sz="3600" dirty="0">
                <a:latin typeface="TH SarabunPSK" pitchFamily="34" charset="-34"/>
                <a:cs typeface="TH SarabunPSK" pitchFamily="34" charset="-34"/>
              </a:rPr>
              <a:t>Measure (</a:t>
            </a:r>
            <a:r>
              <a:rPr lang="th-TH" sz="3600" dirty="0">
                <a:latin typeface="TH SarabunPSK" pitchFamily="34" charset="-34"/>
                <a:cs typeface="TH SarabunPSK" pitchFamily="34" charset="-34"/>
              </a:rPr>
              <a:t>ตัววัด) ซึ่ง </a:t>
            </a:r>
            <a:r>
              <a:rPr lang="en-US" sz="3600" dirty="0">
                <a:latin typeface="TH SarabunPSK" pitchFamily="34" charset="-34"/>
                <a:cs typeface="TH SarabunPSK" pitchFamily="34" charset="-34"/>
              </a:rPr>
              <a:t>Dimension </a:t>
            </a:r>
            <a:r>
              <a:rPr lang="th-TH" sz="3600" dirty="0">
                <a:latin typeface="TH SarabunPSK" pitchFamily="34" charset="-34"/>
                <a:cs typeface="TH SarabunPSK" pitchFamily="34" charset="-34"/>
              </a:rPr>
              <a:t>คือตัวแปรที่ใช้ในการจำแนกและกลุ่มข้อมูล เช่น วันที่, สถานที่, หมวดหมู่ เป็นต้น และ </a:t>
            </a:r>
            <a:r>
              <a:rPr lang="en-US" sz="3600" dirty="0">
                <a:latin typeface="TH SarabunPSK" pitchFamily="34" charset="-34"/>
                <a:cs typeface="TH SarabunPSK" pitchFamily="34" charset="-34"/>
              </a:rPr>
              <a:t>Measure </a:t>
            </a:r>
            <a:r>
              <a:rPr lang="th-TH" sz="3600" dirty="0">
                <a:latin typeface="TH SarabunPSK" pitchFamily="34" charset="-34"/>
                <a:cs typeface="TH SarabunPSK" pitchFamily="34" charset="-34"/>
              </a:rPr>
              <a:t>คือตัวเลขที่ต้องการวิเคราะห์หรือคำนวณ เช่น ยอดขาย, จำนวนสินค้าที่ขายได้ เป็นต้น</a:t>
            </a:r>
            <a:endParaRPr lang="en-US" sz="3600" b="1" dirty="0"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17" t="26514" r="17242" b="14329"/>
          <a:stretch/>
        </p:blipFill>
        <p:spPr bwMode="auto">
          <a:xfrm>
            <a:off x="1403648" y="2852936"/>
            <a:ext cx="6984776" cy="35900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689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611560" y="734839"/>
            <a:ext cx="7772400" cy="1470025"/>
          </a:xfrm>
        </p:spPr>
        <p:txBody>
          <a:bodyPr>
            <a:normAutofit fontScale="90000"/>
          </a:bodyPr>
          <a:lstStyle/>
          <a:p>
            <a:pPr algn="l"/>
            <a:r>
              <a:rPr lang="th-TH" sz="3200" dirty="0">
                <a:latin typeface="TH SarabunPSK" pitchFamily="34" charset="-34"/>
                <a:cs typeface="TH SarabunPSK" pitchFamily="34" charset="-34"/>
              </a:rPr>
              <a:t>เมื่อ </a:t>
            </a:r>
            <a:r>
              <a:rPr lang="en-US" sz="3200" dirty="0">
                <a:latin typeface="TH SarabunPSK" pitchFamily="34" charset="-34"/>
                <a:cs typeface="TH SarabunPSK" pitchFamily="34" charset="-34"/>
              </a:rPr>
              <a:t>CUBE </a:t>
            </a:r>
            <a:r>
              <a:rPr lang="th-TH" sz="3200" dirty="0">
                <a:latin typeface="TH SarabunPSK" pitchFamily="34" charset="-34"/>
                <a:cs typeface="TH SarabunPSK" pitchFamily="34" charset="-34"/>
              </a:rPr>
              <a:t>ถูกสร้างขึ้นแล้ว ผู้ใช้งานสามารถใช้งานเครื่องมือหรือโปรแกรมที่รองรับ </a:t>
            </a:r>
            <a:r>
              <a:rPr lang="en-US" sz="3200" dirty="0">
                <a:latin typeface="TH SarabunPSK" pitchFamily="34" charset="-34"/>
                <a:cs typeface="TH SarabunPSK" pitchFamily="34" charset="-34"/>
              </a:rPr>
              <a:t>OLAP (Online Analytical Processing) </a:t>
            </a:r>
            <a:r>
              <a:rPr lang="th-TH" sz="3200" dirty="0">
                <a:latin typeface="TH SarabunPSK" pitchFamily="34" charset="-34"/>
                <a:cs typeface="TH SarabunPSK" pitchFamily="34" charset="-34"/>
              </a:rPr>
              <a:t>เพื่อทำการวิเคราะห์และรายงานข้อมูลจาก </a:t>
            </a:r>
            <a:r>
              <a:rPr lang="en-US" sz="3200" dirty="0">
                <a:latin typeface="TH SarabunPSK" pitchFamily="34" charset="-34"/>
                <a:cs typeface="TH SarabunPSK" pitchFamily="34" charset="-34"/>
              </a:rPr>
              <a:t>CUBE </a:t>
            </a:r>
            <a:r>
              <a:rPr lang="th-TH" sz="3200" dirty="0">
                <a:latin typeface="TH SarabunPSK" pitchFamily="34" charset="-34"/>
                <a:cs typeface="TH SarabunPSK" pitchFamily="34" charset="-34"/>
              </a:rPr>
              <a:t>ในรูปแบบมิติ เช่น การสร้างกราฟแท่ง, กราฟวงกลม, หรือตารางสรุปผลข้อมูลในมิติต่างๆ ซึ่งช่วยให้ผู้ใช้งานสามารถเข้าใจและนำข้อมูลไปใช้ในการตัดสินใจและวิเคราะห์ทางธุรกิจได้อย่างมีประสิทธิภาพ</a:t>
            </a:r>
            <a:endParaRPr lang="en-US" sz="3600" b="1" dirty="0"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76" t="38314" r="35948" b="33333"/>
          <a:stretch/>
        </p:blipFill>
        <p:spPr bwMode="auto">
          <a:xfrm>
            <a:off x="971600" y="2636912"/>
            <a:ext cx="7128792" cy="40208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6463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61" t="30606" r="34948" b="19369"/>
          <a:stretch/>
        </p:blipFill>
        <p:spPr bwMode="auto">
          <a:xfrm>
            <a:off x="35496" y="997921"/>
            <a:ext cx="9033352" cy="51673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28581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2" t="25901" r="37500" b="16629"/>
          <a:stretch/>
        </p:blipFill>
        <p:spPr bwMode="auto">
          <a:xfrm>
            <a:off x="179512" y="182313"/>
            <a:ext cx="8856984" cy="6487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899376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สี่เหลี่ยมผืนผ้า 3"/>
          <p:cNvSpPr/>
          <p:nvPr/>
        </p:nvSpPr>
        <p:spPr>
          <a:xfrm>
            <a:off x="179512" y="1772816"/>
            <a:ext cx="878497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latin typeface="TH SarabunPSK" pitchFamily="34" charset="-34"/>
                <a:cs typeface="TH SarabunPSK" pitchFamily="34" charset="-34"/>
              </a:rPr>
              <a:t>Dashboard Editor(CDE) </a:t>
            </a:r>
            <a:r>
              <a:rPr lang="th-TH" sz="3600" dirty="0">
                <a:latin typeface="TH SarabunPSK" pitchFamily="34" charset="-34"/>
                <a:cs typeface="TH SarabunPSK" pitchFamily="34" charset="-34"/>
              </a:rPr>
              <a:t>เป็นเครื่อง</a:t>
            </a:r>
            <a:r>
              <a:rPr lang="th-TH" sz="3600" dirty="0" err="1">
                <a:latin typeface="TH SarabunPSK" pitchFamily="34" charset="-34"/>
                <a:cs typeface="TH SarabunPSK" pitchFamily="34" charset="-34"/>
              </a:rPr>
              <a:t>มื่อ</a:t>
            </a:r>
            <a:r>
              <a:rPr lang="th-TH" sz="3600" dirty="0">
                <a:latin typeface="TH SarabunPSK" pitchFamily="34" charset="-34"/>
                <a:cs typeface="TH SarabunPSK" pitchFamily="34" charset="-34"/>
              </a:rPr>
              <a:t>ในการสร้าง </a:t>
            </a:r>
            <a:r>
              <a:rPr lang="en-US" sz="3600" dirty="0">
                <a:latin typeface="TH SarabunPSK" pitchFamily="34" charset="-34"/>
                <a:cs typeface="TH SarabunPSK" pitchFamily="34" charset="-34"/>
              </a:rPr>
              <a:t>Dashboard </a:t>
            </a:r>
            <a:r>
              <a:rPr lang="th-TH" sz="3600" dirty="0">
                <a:latin typeface="TH SarabunPSK" pitchFamily="34" charset="-34"/>
                <a:cs typeface="TH SarabunPSK" pitchFamily="34" charset="-34"/>
              </a:rPr>
              <a:t>โดยมีเครื่องมีให้ใช้มากมาย</a:t>
            </a:r>
            <a:r>
              <a:rPr lang="en-US" sz="3600" dirty="0">
                <a:latin typeface="TH SarabunPSK" pitchFamily="34" charset="-34"/>
                <a:cs typeface="TH SarabunPSK" pitchFamily="34" charset="-34"/>
              </a:rPr>
              <a:t> </a:t>
            </a:r>
            <a:r>
              <a:rPr lang="th-TH" sz="3600" dirty="0">
                <a:latin typeface="TH SarabunPSK" pitchFamily="34" charset="-34"/>
                <a:cs typeface="TH SarabunPSK" pitchFamily="34" charset="-34"/>
              </a:rPr>
              <a:t>เพื่อเป็นข้อมูลสำหรับวิเคราะห์และตัดสินใจสำหรับผู้บริหาร</a:t>
            </a:r>
            <a:endParaRPr lang="en-US" sz="3600" dirty="0">
              <a:latin typeface="TH SarabunPSK" pitchFamily="34" charset="-34"/>
              <a:cs typeface="TH SarabunPSK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1521478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H SarabunPSK" pitchFamily="34" charset="-34"/>
                <a:cs typeface="TH SarabunPSK" pitchFamily="34" charset="-34"/>
              </a:rPr>
              <a:t>Pentaho</a:t>
            </a:r>
            <a:endParaRPr lang="en-US" dirty="0"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สกัด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เอาข้อมูลที่สามารถหาแนวโน้มหรือข้อมูลที่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นำมา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ตัดสินใจทางธุรกิจให้ได้อย่างมีประสิทธิภาพและ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แม่นยำ โดย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มีข้อมูลที่อ้างอิงได้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ซึ่งเรียก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กระบวนการนี้ว่า 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Business 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Intelligence 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(BI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)</a:t>
            </a:r>
            <a:endParaRPr lang="th-TH" dirty="0" smtClean="0">
              <a:latin typeface="TH SarabunPSK" pitchFamily="34" charset="-34"/>
              <a:cs typeface="TH SarabunPSK" pitchFamily="34" charset="-34"/>
            </a:endParaRPr>
          </a:p>
          <a:p>
            <a:pPr marL="0" indent="0">
              <a:buNone/>
            </a:pPr>
            <a:endParaRPr lang="th-TH" dirty="0" smtClean="0"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44" t="38034" r="24327" b="31795"/>
          <a:stretch/>
        </p:blipFill>
        <p:spPr bwMode="auto">
          <a:xfrm>
            <a:off x="1187624" y="3429000"/>
            <a:ext cx="6497516" cy="3103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5039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H Sarabun New"/>
                <a:cs typeface="TH SarabunPSK" pitchFamily="34" charset="-34"/>
              </a:rPr>
              <a:t>Dataware</a:t>
            </a:r>
            <a:r>
              <a:rPr lang="en-US" dirty="0">
                <a:latin typeface="TH Sarabun New"/>
                <a:cs typeface="TH SarabunPSK" pitchFamily="34" charset="-34"/>
              </a:rPr>
              <a:t> </a:t>
            </a:r>
            <a:r>
              <a:rPr lang="en-US" dirty="0" smtClean="0">
                <a:latin typeface="TH Sarabun New"/>
                <a:cs typeface="TH SarabunPSK" pitchFamily="34" charset="-34"/>
              </a:rPr>
              <a:t>house</a:t>
            </a:r>
            <a:endParaRPr lang="en-US" dirty="0">
              <a:latin typeface="TH Sarabun New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TH SarabunPSK" pitchFamily="34" charset="-34"/>
                <a:cs typeface="TH SarabunPSK" pitchFamily="34" charset="-34"/>
              </a:rPr>
              <a:t>Data warehouse (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คลังข้อมูล) เป็นระบบที่ใช้ในการเก็บรวบรวมและจัดเก็บข้อมูลจากแหล่งข้อมูลต่าง ๆ ภายในองค์กรเพื่อการวิเคราะห์และรายงาน ซึ่งมักจะเป็นข้อมูลที่ถูกนำเข้ามาจากระบบที่แตกต่างกัน เช่น ระบบฐานข้อมูลต่าง ๆ ที่ใช้ในแต่ละแผนกขององค์กร</a:t>
            </a:r>
          </a:p>
          <a:p>
            <a:endParaRPr lang="en-US" dirty="0"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23" t="28889" r="36202" b="17606"/>
          <a:stretch/>
        </p:blipFill>
        <p:spPr bwMode="auto">
          <a:xfrm>
            <a:off x="2555776" y="3717032"/>
            <a:ext cx="4464496" cy="2866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965661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th-TH" b="1" dirty="0" smtClean="0">
                <a:latin typeface="TH SarabunPSK" pitchFamily="34" charset="-34"/>
                <a:cs typeface="TH SarabunPSK" pitchFamily="34" charset="-34"/>
              </a:rPr>
              <a:t>การใช้ </a:t>
            </a:r>
            <a:r>
              <a:rPr lang="en-US" b="1" dirty="0" smtClean="0">
                <a:latin typeface="TH SarabunPSK" pitchFamily="34" charset="-34"/>
                <a:cs typeface="TH SarabunPSK" pitchFamily="34" charset="-34"/>
              </a:rPr>
              <a:t>Data Integration </a:t>
            </a:r>
            <a:r>
              <a:rPr lang="th-TH" b="1" dirty="0" smtClean="0">
                <a:latin typeface="TH SarabunPSK" pitchFamily="34" charset="-34"/>
                <a:cs typeface="TH SarabunPSK" pitchFamily="34" charset="-34"/>
              </a:rPr>
              <a:t>เตรียมข้อมูลสำหรับการวิเคราะห์</a:t>
            </a:r>
            <a:endParaRPr lang="th-TH" b="1" dirty="0">
              <a:latin typeface="TH SarabunPSK" pitchFamily="34" charset="-34"/>
              <a:cs typeface="TH SarabunPSK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090396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H SarabunPSK" pitchFamily="34" charset="-34"/>
                <a:cs typeface="TH SarabunPSK" pitchFamily="34" charset="-34"/>
              </a:rPr>
              <a:t>Data Integration</a:t>
            </a:r>
            <a:endParaRPr lang="th-TH" b="1" dirty="0"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คือวิธีการสร้าง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คลังข้อมูล 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(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Data Warehouse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)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 โดย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ทำการดึงข้อมูลจาก 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Data Source 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ต่างๆ นำเข้าสู่ 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Data Warehouse 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เรียกขบวนการนี้ว่า </a:t>
            </a:r>
            <a:endParaRPr lang="en-US" dirty="0">
              <a:latin typeface="TH SarabunPSK" pitchFamily="34" charset="-34"/>
              <a:cs typeface="TH SarabunPSK" pitchFamily="34" charset="-34"/>
            </a:endParaRPr>
          </a:p>
          <a:p>
            <a:pPr marL="0" indent="0" algn="ctr">
              <a:buNone/>
            </a:pPr>
            <a:r>
              <a:rPr lang="en-US" sz="4800" b="1" dirty="0" smtClean="0">
                <a:solidFill>
                  <a:srgbClr val="FF0000"/>
                </a:solidFill>
                <a:latin typeface="TH SarabunPSK" pitchFamily="34" charset="-34"/>
                <a:cs typeface="TH SarabunPSK" pitchFamily="34" charset="-34"/>
              </a:rPr>
              <a:t>			</a:t>
            </a:r>
            <a:r>
              <a:rPr lang="en-US" sz="6000" b="1" dirty="0" smtClean="0">
                <a:solidFill>
                  <a:srgbClr val="FF0000"/>
                </a:solidFill>
                <a:latin typeface="TH SarabunPSK" pitchFamily="34" charset="-34"/>
                <a:cs typeface="TH SarabunPSK" pitchFamily="34" charset="-34"/>
              </a:rPr>
              <a:t>E</a:t>
            </a:r>
            <a:r>
              <a:rPr lang="en-US" sz="6000" b="1" dirty="0" smtClean="0">
                <a:solidFill>
                  <a:srgbClr val="FFC000"/>
                </a:solidFill>
                <a:latin typeface="TH SarabunPSK" pitchFamily="34" charset="-34"/>
                <a:cs typeface="TH SarabunPSK" pitchFamily="34" charset="-34"/>
              </a:rPr>
              <a:t>T</a:t>
            </a:r>
            <a:r>
              <a:rPr lang="en-US" sz="6000" b="1" dirty="0" smtClean="0">
                <a:solidFill>
                  <a:srgbClr val="0070C0"/>
                </a:solidFill>
                <a:latin typeface="TH SarabunPSK" pitchFamily="34" charset="-34"/>
                <a:cs typeface="TH SarabunPSK" pitchFamily="34" charset="-34"/>
              </a:rPr>
              <a:t>L</a:t>
            </a:r>
            <a:r>
              <a:rPr lang="en-US" sz="4800" b="1" dirty="0" smtClean="0">
                <a:latin typeface="TH SarabunPSK" pitchFamily="34" charset="-34"/>
                <a:cs typeface="TH SarabunPSK" pitchFamily="34" charset="-34"/>
              </a:rPr>
              <a:t> </a:t>
            </a:r>
            <a:endParaRPr lang="th-TH" sz="4800" b="1" dirty="0" smtClean="0">
              <a:latin typeface="TH SarabunPSK" pitchFamily="34" charset="-34"/>
              <a:cs typeface="TH SarabunPSK" pitchFamily="34" charset="-34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  <a:latin typeface="TH SarabunPSK" pitchFamily="34" charset="-34"/>
                <a:cs typeface="TH SarabunPSK" pitchFamily="34" charset="-34"/>
              </a:rPr>
              <a:t>E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 = Extraction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FFC000"/>
                </a:solidFill>
                <a:latin typeface="TH SarabunPSK" pitchFamily="34" charset="-34"/>
                <a:cs typeface="TH SarabunPSK" pitchFamily="34" charset="-34"/>
              </a:rPr>
              <a:t>T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 = Transformation</a:t>
            </a:r>
          </a:p>
          <a:p>
            <a:pPr marL="0" indent="0">
              <a:buNone/>
            </a:pPr>
            <a:r>
              <a:rPr lang="en-US" b="1" dirty="0" smtClean="0">
                <a:solidFill>
                  <a:srgbClr val="0070C0"/>
                </a:solidFill>
                <a:latin typeface="TH SarabunPSK" pitchFamily="34" charset="-34"/>
                <a:cs typeface="TH SarabunPSK" pitchFamily="34" charset="-34"/>
              </a:rPr>
              <a:t>L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 = Load </a:t>
            </a:r>
            <a:endParaRPr lang="th-TH" dirty="0"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4" name="รูปภาพ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3660195"/>
            <a:ext cx="4970722" cy="2361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80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TH SarabunPSK" pitchFamily="34" charset="-34"/>
                <a:cs typeface="TH SarabunPSK" pitchFamily="34" charset="-34"/>
              </a:rPr>
              <a:t>Data Integration</a:t>
            </a:r>
            <a:endParaRPr lang="th-TH" b="1" dirty="0">
              <a:latin typeface="TH SarabunPSK" pitchFamily="34" charset="-34"/>
              <a:cs typeface="TH SarabunPSK" pitchFamily="34" charset="-34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52" t="34959" r="31419" b="28961"/>
          <a:stretch/>
        </p:blipFill>
        <p:spPr bwMode="auto">
          <a:xfrm>
            <a:off x="394138" y="1497724"/>
            <a:ext cx="8403021" cy="4556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65706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th-TH" b="1" dirty="0" smtClean="0">
                <a:latin typeface="TH SarabunPSK" pitchFamily="34" charset="-34"/>
                <a:cs typeface="TH SarabunPSK" pitchFamily="34" charset="-34"/>
              </a:rPr>
              <a:t>ความสามารถของ </a:t>
            </a:r>
            <a:r>
              <a:rPr lang="en-US" b="1" dirty="0" err="1" smtClean="0">
                <a:latin typeface="TH SarabunPSK" pitchFamily="34" charset="-34"/>
                <a:cs typeface="TH SarabunPSK" pitchFamily="34" charset="-34"/>
              </a:rPr>
              <a:t>Petaho</a:t>
            </a:r>
            <a:r>
              <a:rPr lang="en-US" b="1" dirty="0" smtClean="0">
                <a:latin typeface="TH SarabunPSK" pitchFamily="34" charset="-34"/>
                <a:cs typeface="TH SarabunPSK" pitchFamily="34" charset="-34"/>
              </a:rPr>
              <a:t> </a:t>
            </a:r>
            <a:r>
              <a:rPr lang="th-TH" b="1" dirty="0" smtClean="0">
                <a:latin typeface="TH SarabunPSK" pitchFamily="34" charset="-34"/>
                <a:cs typeface="TH SarabunPSK" pitchFamily="34" charset="-34"/>
              </a:rPr>
              <a:t>ด้าน </a:t>
            </a:r>
            <a:r>
              <a:rPr lang="en-US" b="1" dirty="0" smtClean="0">
                <a:latin typeface="TH SarabunPSK" pitchFamily="34" charset="-34"/>
                <a:cs typeface="TH SarabunPSK" pitchFamily="34" charset="-34"/>
              </a:rPr>
              <a:t>Data Integration</a:t>
            </a:r>
            <a:endParaRPr lang="th-TH" b="1" dirty="0"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ง่ายต่อการใช้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งานโดยมีเครื่องมือที่หลากหลาย</a:t>
            </a:r>
            <a:endParaRPr lang="th-TH" dirty="0">
              <a:latin typeface="TH SarabunPSK" pitchFamily="34" charset="-34"/>
              <a:cs typeface="TH SarabunPSK" pitchFamily="34" charset="-34"/>
            </a:endParaRPr>
          </a:p>
          <a:p>
            <a:pPr marL="514350" indent="-514350">
              <a:buFont typeface="+mj-lt"/>
              <a:buAutoNum type="arabicPeriod"/>
            </a:pP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ออกแบบ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มาเน้นในเรื่องของประสิทธิภาพ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 (Performance) </a:t>
            </a:r>
          </a:p>
          <a:p>
            <a:pPr marL="514350" indent="-514350">
              <a:buFont typeface="+mj-lt"/>
              <a:buAutoNum type="arabicPeriod"/>
            </a:pP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มีเครื่องมีในการตรวจสอบความถูกต้องของข้อมูล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(Data Quality)</a:t>
            </a:r>
          </a:p>
          <a:p>
            <a:pPr marL="514350" indent="-514350">
              <a:buFont typeface="+mj-lt"/>
              <a:buAutoNum type="arabicPeriod"/>
            </a:pP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รองรับหลายหลายแหล่งข้อมูล 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(Data Source) 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ไม่ว่าจะเป็น 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Database 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ต่างๆ เช่น </a:t>
            </a:r>
            <a:r>
              <a:rPr lang="en-US" dirty="0" err="1" smtClean="0">
                <a:latin typeface="TH SarabunPSK" pitchFamily="34" charset="-34"/>
                <a:cs typeface="TH SarabunPSK" pitchFamily="34" charset="-34"/>
              </a:rPr>
              <a:t>mysql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, </a:t>
            </a:r>
            <a:r>
              <a:rPr lang="en-US" dirty="0" err="1" smtClean="0">
                <a:latin typeface="TH SarabunPSK" pitchFamily="34" charset="-34"/>
                <a:cs typeface="TH SarabunPSK" pitchFamily="34" charset="-34"/>
              </a:rPr>
              <a:t>ms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 </a:t>
            </a:r>
            <a:r>
              <a:rPr lang="en-US" dirty="0" err="1" smtClean="0">
                <a:latin typeface="TH SarabunPSK" pitchFamily="34" charset="-34"/>
                <a:cs typeface="TH SarabunPSK" pitchFamily="34" charset="-34"/>
              </a:rPr>
              <a:t>sql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, oracle 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อื่นๆ หรือ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จะอยู่ในรูปไฟล์เอกสารเช่น 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text, excel, </a:t>
            </a:r>
            <a:r>
              <a:rPr lang="en-US" dirty="0" err="1" smtClean="0">
                <a:latin typeface="TH SarabunPSK" pitchFamily="34" charset="-34"/>
                <a:cs typeface="TH SarabunPSK" pitchFamily="34" charset="-34"/>
              </a:rPr>
              <a:t>json</a:t>
            </a:r>
            <a:r>
              <a:rPr lang="en-US" dirty="0" smtClean="0">
                <a:latin typeface="TH SarabunPSK" pitchFamily="34" charset="-34"/>
                <a:cs typeface="TH SarabunPSK" pitchFamily="34" charset="-34"/>
              </a:rPr>
              <a:t> 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เป็น</a:t>
            </a: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ต้น</a:t>
            </a:r>
          </a:p>
          <a:p>
            <a:pPr marL="514350" indent="-514350">
              <a:buFont typeface="+mj-lt"/>
              <a:buAutoNum type="arabicPeriod"/>
            </a:pPr>
            <a:r>
              <a:rPr lang="th-TH" dirty="0" smtClean="0">
                <a:latin typeface="TH SarabunPSK" pitchFamily="34" charset="-34"/>
                <a:cs typeface="TH SarabunPSK" pitchFamily="34" charset="-34"/>
              </a:rPr>
              <a:t>ใช้งานได้ฟรีในรูปแบบ </a:t>
            </a:r>
            <a:r>
              <a:rPr lang="en-US" dirty="0" err="1" smtClean="0">
                <a:latin typeface="TH SarabunPSK" pitchFamily="34" charset="-34"/>
                <a:cs typeface="TH SarabunPSK" pitchFamily="34" charset="-34"/>
              </a:rPr>
              <a:t>Opensouce</a:t>
            </a:r>
            <a:endParaRPr lang="th-TH" dirty="0" smtClean="0">
              <a:latin typeface="TH SarabunPSK" pitchFamily="34" charset="-34"/>
              <a:cs typeface="TH SarabunPSK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361655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ctrTitle"/>
          </p:nvPr>
        </p:nvSpPr>
        <p:spPr>
          <a:xfrm>
            <a:off x="755576" y="188640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dirty="0" err="1"/>
              <a:t>Pentaho</a:t>
            </a:r>
            <a:r>
              <a:rPr lang="en-US" sz="3600" dirty="0"/>
              <a:t> Report Designer (Reporting)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23" t="9829" r="14809" b="4188"/>
          <a:stretch/>
        </p:blipFill>
        <p:spPr bwMode="auto">
          <a:xfrm>
            <a:off x="539552" y="1124744"/>
            <a:ext cx="7772470" cy="53803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10927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ชื่อเรื่อง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err="1">
                <a:latin typeface="TH SarabunPSK" pitchFamily="34" charset="-34"/>
                <a:cs typeface="TH SarabunPSK" pitchFamily="34" charset="-34"/>
              </a:rPr>
              <a:t>Pentaho</a:t>
            </a:r>
            <a:r>
              <a:rPr lang="en-US" b="1" dirty="0">
                <a:latin typeface="TH SarabunPSK" pitchFamily="34" charset="-34"/>
                <a:cs typeface="TH SarabunPSK" pitchFamily="34" charset="-34"/>
              </a:rPr>
              <a:t> Report Designer </a:t>
            </a:r>
            <a:endParaRPr lang="th-TH" b="1" dirty="0">
              <a:latin typeface="TH SarabunPSK" pitchFamily="34" charset="-34"/>
              <a:cs typeface="TH SarabunPSK" pitchFamily="34" charset="-34"/>
            </a:endParaRPr>
          </a:p>
        </p:txBody>
      </p:sp>
      <p:sp>
        <p:nvSpPr>
          <p:cNvPr id="3" name="ตัวแทนเนื้อหา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H SarabunPSK" pitchFamily="34" charset="-34"/>
                <a:cs typeface="TH SarabunPSK" pitchFamily="34" charset="-34"/>
              </a:rPr>
              <a:t>Report Designer 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เป็นอีกเครื่องมือของ </a:t>
            </a:r>
            <a:r>
              <a:rPr lang="en-US" dirty="0" err="1">
                <a:latin typeface="TH SarabunPSK" pitchFamily="34" charset="-34"/>
                <a:cs typeface="TH SarabunPSK" pitchFamily="34" charset="-34"/>
              </a:rPr>
              <a:t>Pentaho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 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เอาไว้สำหรับสร้างรายงานช่วยอำนวยความสะดวกให้สามารถสร้างรายงานได้ง่ายขึ้น สา</a:t>
            </a:r>
            <a:r>
              <a:rPr lang="th-TH" dirty="0" err="1">
                <a:latin typeface="TH SarabunPSK" pitchFamily="34" charset="-34"/>
                <a:cs typeface="TH SarabunPSK" pitchFamily="34" charset="-34"/>
              </a:rPr>
              <a:t>มารภ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สร้างกราฟหลากหลายรูปแบบ ไม่ว่าจะเป็น กราฟ 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Pie, </a:t>
            </a:r>
            <a:r>
              <a:rPr lang="en-US" dirty="0" err="1">
                <a:latin typeface="TH SarabunPSK" pitchFamily="34" charset="-34"/>
                <a:cs typeface="TH SarabunPSK" pitchFamily="34" charset="-34"/>
              </a:rPr>
              <a:t>Bar,Line,Stack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 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เป็นต้น พร้อมทั้งสามารถกำหนดสิทธิ์ในการเข้าถึงข้อมูลแต่ละรายงานได้อีกด้วย นอกจากนี้ยังสามารถนำรายงานไปใช้ร่วมกับโปรแกรมอื่นได้ เช่น 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CDE </a:t>
            </a:r>
            <a:r>
              <a:rPr lang="en-US" dirty="0" err="1">
                <a:latin typeface="TH SarabunPSK" pitchFamily="34" charset="-34"/>
                <a:cs typeface="TH SarabunPSK" pitchFamily="34" charset="-34"/>
              </a:rPr>
              <a:t>Dashboad</a:t>
            </a:r>
            <a:r>
              <a:rPr lang="en-US" dirty="0">
                <a:latin typeface="TH SarabunPSK" pitchFamily="34" charset="-34"/>
                <a:cs typeface="TH SarabunPSK" pitchFamily="34" charset="-34"/>
              </a:rPr>
              <a:t> </a:t>
            </a:r>
            <a:r>
              <a:rPr lang="th-TH" dirty="0">
                <a:latin typeface="TH SarabunPSK" pitchFamily="34" charset="-34"/>
                <a:cs typeface="TH SarabunPSK" pitchFamily="34" charset="-34"/>
              </a:rPr>
              <a:t>หรือโปรแกรมอื่นๆ</a:t>
            </a:r>
            <a:endParaRPr lang="th-TH" dirty="0" smtClean="0">
              <a:latin typeface="TH SarabunPSK" pitchFamily="34" charset="-34"/>
              <a:cs typeface="TH SarabunPSK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17475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ชุดรูปแบบของ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</TotalTime>
  <Words>535</Words>
  <Application>Microsoft Office PowerPoint</Application>
  <PresentationFormat>นำเสนอทางหน้าจอ (4:3)</PresentationFormat>
  <Paragraphs>29</Paragraphs>
  <Slides>16</Slides>
  <Notes>0</Notes>
  <HiddenSlides>0</HiddenSlides>
  <MMClips>0</MMClips>
  <ScaleCrop>false</ScaleCrop>
  <HeadingPairs>
    <vt:vector size="4" baseType="variant">
      <vt:variant>
        <vt:lpstr>ชุดรูปแบบ</vt:lpstr>
      </vt:variant>
      <vt:variant>
        <vt:i4>1</vt:i4>
      </vt:variant>
      <vt:variant>
        <vt:lpstr>ชื่อเรื่องภาพนิ่ง</vt:lpstr>
      </vt:variant>
      <vt:variant>
        <vt:i4>16</vt:i4>
      </vt:variant>
    </vt:vector>
  </HeadingPairs>
  <TitlesOfParts>
    <vt:vector size="17" baseType="lpstr">
      <vt:lpstr>ชุดรูปแบบของ Office</vt:lpstr>
      <vt:lpstr>Pentaho</vt:lpstr>
      <vt:lpstr>Pentaho</vt:lpstr>
      <vt:lpstr>Dataware house</vt:lpstr>
      <vt:lpstr>การใช้ Data Integration เตรียมข้อมูลสำหรับการวิเคราะห์</vt:lpstr>
      <vt:lpstr>Data Integration</vt:lpstr>
      <vt:lpstr>Data Integration</vt:lpstr>
      <vt:lpstr>ความสามารถของ Petaho ด้าน Data Integration</vt:lpstr>
      <vt:lpstr>Pentaho Report Designer (Reporting)</vt:lpstr>
      <vt:lpstr>Pentaho Report Designer </vt:lpstr>
      <vt:lpstr>Pentaho Schema Workbench (Cube)</vt:lpstr>
      <vt:lpstr>งานนำเสนอ PowerPoint</vt:lpstr>
      <vt:lpstr>Cube ใช้ในการสร้างโมเดลข้อมูลที่เรียงลำดับเป็นรูปแบบมิติ โดยประกอบด้วย Dimension (มิติ) และ Measure (ตัววัด) ซึ่ง Dimension คือตัวแปรที่ใช้ในการจำแนกและกลุ่มข้อมูล เช่น วันที่, สถานที่, หมวดหมู่ เป็นต้น และ Measure คือตัวเลขที่ต้องการวิเคราะห์หรือคำนวณ เช่น ยอดขาย, จำนวนสินค้าที่ขายได้ เป็นต้น</vt:lpstr>
      <vt:lpstr>เมื่อ CUBE ถูกสร้างขึ้นแล้ว ผู้ใช้งานสามารถใช้งานเครื่องมือหรือโปรแกรมที่รองรับ OLAP (Online Analytical Processing) เพื่อทำการวิเคราะห์และรายงานข้อมูลจาก CUBE ในรูปแบบมิติ เช่น การสร้างกราฟแท่ง, กราฟวงกลม, หรือตารางสรุปผลข้อมูลในมิติต่างๆ ซึ่งช่วยให้ผู้ใช้งานสามารถเข้าใจและนำข้อมูลไปใช้ในการตัดสินใจและวิเคราะห์ทางธุรกิจได้อย่างมีประสิทธิภาพ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การใช้ Data Integration เตรียมข้อมูลสำหรับการวิเคาะห์</dc:title>
  <dc:creator>ร.ต. โฆษิต อารมณ์สวะ</dc:creator>
  <cp:lastModifiedBy>KOSIT</cp:lastModifiedBy>
  <cp:revision>47</cp:revision>
  <dcterms:created xsi:type="dcterms:W3CDTF">2019-03-08T03:50:42Z</dcterms:created>
  <dcterms:modified xsi:type="dcterms:W3CDTF">2023-06-13T07:22:10Z</dcterms:modified>
</cp:coreProperties>
</file>

<file path=docProps/thumbnail.jpeg>
</file>